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91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31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97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714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57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17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537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10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54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599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B8F5-64C4-428A-AE35-0751A3E9FE95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E6628-B0D2-450D-8DB7-C0F0AB01F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44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texto"/>
          <p:cNvSpPr txBox="1">
            <a:spLocks/>
          </p:cNvSpPr>
          <p:nvPr/>
        </p:nvSpPr>
        <p:spPr bwMode="auto">
          <a:xfrm>
            <a:off x="4873625" y="5751513"/>
            <a:ext cx="3948113" cy="91757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s-MX" altLang="es-MX" sz="800" b="1" smtClean="0"/>
              <a:t>Estatus:</a:t>
            </a:r>
            <a:endParaRPr lang="es-MX" altLang="es-MX" sz="800" b="1"/>
          </a:p>
        </p:txBody>
      </p:sp>
      <p:graphicFrame>
        <p:nvGraphicFramePr>
          <p:cNvPr id="5" name="Group 798"/>
          <p:cNvGraphicFramePr>
            <a:graphicFrameLocks/>
          </p:cNvGraphicFramePr>
          <p:nvPr/>
        </p:nvGraphicFramePr>
        <p:xfrm>
          <a:off x="0" y="3213100"/>
          <a:ext cx="4279900" cy="1068388"/>
        </p:xfrm>
        <a:graphic>
          <a:graphicData uri="http://schemas.openxmlformats.org/drawingml/2006/table">
            <a:tbl>
              <a:tblPr/>
              <a:tblGrid>
                <a:gridCol w="1169988"/>
                <a:gridCol w="1052512"/>
                <a:gridCol w="2057400"/>
              </a:tblGrid>
              <a:tr h="18099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Inversión: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Origen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7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Privada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7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Estatal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7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Federal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62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Total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39700" y="574675"/>
            <a:ext cx="4216400" cy="838200"/>
          </a:xfrm>
          <a:prstGeom prst="flowChartAlternateProcess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Tx/>
              <a:buSzTx/>
              <a:buFontTx/>
              <a:buNone/>
            </a:pPr>
            <a:endParaRPr lang="es-MX" altLang="es-MX" sz="900">
              <a:solidFill>
                <a:srgbClr val="292929"/>
              </a:solidFill>
              <a:ea typeface="ＭＳ Ｐゴシック" pitchFamily="1" charset="-128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932037" y="534111"/>
            <a:ext cx="2448273" cy="685128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defTabSz="914400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s-MX" altLang="es-MX" sz="900" b="1" dirty="0">
                <a:solidFill>
                  <a:srgbClr val="292929"/>
                </a:solidFill>
                <a:ea typeface="ＭＳ Ｐゴシック" pitchFamily="1" charset="-128"/>
              </a:rPr>
              <a:t>Nombre del Proyecto:</a:t>
            </a: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None/>
            </a:pPr>
            <a:endParaRPr lang="es-MX" altLang="es-MX" sz="900" b="1" dirty="0">
              <a:solidFill>
                <a:srgbClr val="292929"/>
              </a:solidFill>
              <a:ea typeface="ＭＳ Ｐゴシック" pitchFamily="1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None/>
            </a:pPr>
            <a:endParaRPr lang="es-MX" altLang="es-MX" sz="900" b="1" dirty="0">
              <a:solidFill>
                <a:srgbClr val="292929"/>
              </a:solidFill>
              <a:ea typeface="ＭＳ Ｐゴシック" pitchFamily="1" charset="-128"/>
            </a:endParaRPr>
          </a:p>
          <a:p>
            <a:pPr defTabSz="914400" eaLnBrk="1" hangingPunct="1">
              <a:spcBef>
                <a:spcPct val="20000"/>
              </a:spcBef>
              <a:buClrTx/>
              <a:buSzTx/>
              <a:buFontTx/>
              <a:buNone/>
            </a:pPr>
            <a:r>
              <a:rPr lang="es-MX" altLang="es-MX" sz="900" b="1" dirty="0">
                <a:solidFill>
                  <a:srgbClr val="292929"/>
                </a:solidFill>
                <a:ea typeface="ＭＳ Ｐゴシック" pitchFamily="1" charset="-128"/>
              </a:rPr>
              <a:t>Ubicación:</a:t>
            </a:r>
            <a:endParaRPr lang="es-MX" altLang="es-MX" sz="900" dirty="0">
              <a:solidFill>
                <a:srgbClr val="292929"/>
              </a:solidFill>
              <a:ea typeface="ＭＳ Ｐゴシック" pitchFamily="1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39700" y="2878138"/>
            <a:ext cx="2952750" cy="180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defTabSz="914400" eaLnBrk="1" hangingPunct="1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MX" sz="900" b="1">
                <a:solidFill>
                  <a:schemeClr val="tx1"/>
                </a:solidFill>
                <a:ea typeface="ＭＳ Ｐゴシック" pitchFamily="1" charset="-128"/>
              </a:rPr>
              <a:t>Inversión Total : </a:t>
            </a:r>
          </a:p>
        </p:txBody>
      </p:sp>
      <p:graphicFrame>
        <p:nvGraphicFramePr>
          <p:cNvPr id="9" name="Group 827"/>
          <p:cNvGraphicFramePr>
            <a:graphicFrameLocks noGrp="1"/>
          </p:cNvGraphicFramePr>
          <p:nvPr/>
        </p:nvGraphicFramePr>
        <p:xfrm>
          <a:off x="139700" y="1844675"/>
          <a:ext cx="4279900" cy="871539"/>
        </p:xfrm>
        <a:graphic>
          <a:graphicData uri="http://schemas.openxmlformats.org/drawingml/2006/table">
            <a:tbl>
              <a:tblPr/>
              <a:tblGrid>
                <a:gridCol w="2119313"/>
                <a:gridCol w="2160587"/>
              </a:tblGrid>
              <a:tr h="2600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Razón Social</a:t>
                      </a:r>
                    </a:p>
                  </a:txBody>
                  <a:tcPr marT="45750" marB="457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7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Nombre del representante legal</a:t>
                      </a:r>
                    </a:p>
                  </a:txBody>
                  <a:tcPr marT="45750" marB="457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Dirección</a:t>
                      </a:r>
                    </a:p>
                  </a:txBody>
                  <a:tcPr marT="45750" marB="457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7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R.F.C.</a:t>
                      </a:r>
                    </a:p>
                  </a:txBody>
                  <a:tcPr marT="45750" marB="457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50" marB="457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Group 792"/>
          <p:cNvGraphicFramePr>
            <a:graphicFrameLocks noGrp="1"/>
          </p:cNvGraphicFramePr>
          <p:nvPr/>
        </p:nvGraphicFramePr>
        <p:xfrm>
          <a:off x="139700" y="4572000"/>
          <a:ext cx="4279900" cy="1087438"/>
        </p:xfrm>
        <a:graphic>
          <a:graphicData uri="http://schemas.openxmlformats.org/drawingml/2006/table">
            <a:tbl>
              <a:tblPr/>
              <a:tblGrid>
                <a:gridCol w="2146300"/>
                <a:gridCol w="2133600"/>
              </a:tblGrid>
              <a:tr h="2238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Empleos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Directos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Indirectos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Temporales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9700" y="4364038"/>
            <a:ext cx="2952750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algn="l" defTabSz="914400" eaLnBrk="1" hangingPunct="1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MX" sz="900" b="1">
                <a:solidFill>
                  <a:schemeClr val="tx1"/>
                </a:solidFill>
                <a:ea typeface="ＭＳ Ｐゴシック" pitchFamily="1" charset="-128"/>
              </a:rPr>
              <a:t>Empleos Totales: </a:t>
            </a:r>
          </a:p>
        </p:txBody>
      </p:sp>
      <p:graphicFrame>
        <p:nvGraphicFramePr>
          <p:cNvPr id="12" name="Group 824"/>
          <p:cNvGraphicFramePr>
            <a:graphicFrameLocks noGrp="1"/>
          </p:cNvGraphicFramePr>
          <p:nvPr/>
        </p:nvGraphicFramePr>
        <p:xfrm>
          <a:off x="4859338" y="1628775"/>
          <a:ext cx="3960812" cy="1916114"/>
        </p:xfrm>
        <a:graphic>
          <a:graphicData uri="http://schemas.openxmlformats.org/drawingml/2006/table">
            <a:tbl>
              <a:tblPr/>
              <a:tblGrid>
                <a:gridCol w="1617662"/>
                <a:gridCol w="2343150"/>
              </a:tblGrid>
              <a:tr h="18063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Tipo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93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Sueldos y salarios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$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99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Insumos locales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$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4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Sobre nómina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MX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$</a:t>
                      </a: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99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Predial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99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ISR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$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99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IVA 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101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IMSS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$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99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INFONAVIT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MX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$</a:t>
                      </a: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99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TOTAL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$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Group 803"/>
          <p:cNvGraphicFramePr>
            <a:graphicFrameLocks noGrp="1"/>
          </p:cNvGraphicFramePr>
          <p:nvPr/>
        </p:nvGraphicFramePr>
        <p:xfrm>
          <a:off x="139700" y="5864225"/>
          <a:ext cx="4279900" cy="863600"/>
        </p:xfrm>
        <a:graphic>
          <a:graphicData uri="http://schemas.openxmlformats.org/drawingml/2006/table">
            <a:tbl>
              <a:tblPr/>
              <a:tblGrid>
                <a:gridCol w="2146300"/>
                <a:gridCol w="2133600"/>
              </a:tblGrid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Producción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8263" y="5661025"/>
            <a:ext cx="29527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defTabSz="914400" eaLnBrk="1" hangingPunct="1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MX" sz="900" b="1">
                <a:solidFill>
                  <a:schemeClr val="tx1"/>
                </a:solidFill>
                <a:ea typeface="ＭＳ Ｐゴシック" pitchFamily="1" charset="-128"/>
              </a:rPr>
              <a:t>Capacidad Productiva Anual: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787900" y="1412875"/>
            <a:ext cx="295275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defTabSz="914400" eaLnBrk="1" hangingPunct="1">
              <a:lnSpc>
                <a:spcPct val="65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MX" sz="900" b="1">
                <a:solidFill>
                  <a:schemeClr val="tx1"/>
                </a:solidFill>
                <a:ea typeface="ＭＳ Ｐゴシック" pitchFamily="1" charset="-128"/>
              </a:rPr>
              <a:t>Derrama económica anual.</a:t>
            </a:r>
          </a:p>
        </p:txBody>
      </p:sp>
      <p:graphicFrame>
        <p:nvGraphicFramePr>
          <p:cNvPr id="16" name="Group 823"/>
          <p:cNvGraphicFramePr>
            <a:graphicFrameLocks noGrp="1"/>
          </p:cNvGraphicFramePr>
          <p:nvPr/>
        </p:nvGraphicFramePr>
        <p:xfrm>
          <a:off x="4859338" y="3860800"/>
          <a:ext cx="3960812" cy="792164"/>
        </p:xfrm>
        <a:graphic>
          <a:graphicData uri="http://schemas.openxmlformats.org/drawingml/2006/table">
            <a:tbl>
              <a:tblPr/>
              <a:tblGrid>
                <a:gridCol w="1033462"/>
                <a:gridCol w="1422400"/>
                <a:gridCol w="1504950"/>
              </a:tblGrid>
              <a:tr h="198470">
                <a:tc rowSpan="2"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Tiempo de construcción estimado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8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08">
                <a:tc gridSpan="2"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Fecha de inicio de Operaciones Estimada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Group 825"/>
          <p:cNvGraphicFramePr>
            <a:graphicFrameLocks noGrp="1"/>
          </p:cNvGraphicFramePr>
          <p:nvPr/>
        </p:nvGraphicFramePr>
        <p:xfrm>
          <a:off x="4859338" y="4797425"/>
          <a:ext cx="3960812" cy="792163"/>
        </p:xfrm>
        <a:graphic>
          <a:graphicData uri="http://schemas.openxmlformats.org/drawingml/2006/table">
            <a:tbl>
              <a:tblPr/>
              <a:tblGrid>
                <a:gridCol w="1800225"/>
                <a:gridCol w="2160587"/>
              </a:tblGrid>
              <a:tr h="18613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Insumos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1pPr>
                      <a:lvl2pPr marL="457200" algn="l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2pPr>
                      <a:lvl3pPr marL="914400" algn="l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3pPr>
                      <a:lvl4pPr marL="13716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4pPr>
                      <a:lvl5pPr marL="1828800" algn="l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5pPr>
                      <a:lvl6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6pPr>
                      <a:lvl7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7pPr>
                      <a:lvl8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8pPr>
                      <a:lvl9pPr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 Unicode MS" pitchFamily="1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r>
                        <a:rPr kumimoji="0" lang="es-ES" altLang="es-MX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1" charset="0"/>
                        </a:rPr>
                        <a:t>Procedencia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0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5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" charset="0"/>
                        <a:buNone/>
                        <a:tabLst/>
                      </a:pPr>
                      <a:endParaRPr kumimoji="0" lang="es-ES" alt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1" charset="0"/>
                      </a:endParaRP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51520" y="625475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1pPr>
            <a:lvl2pPr marL="37931725" indent="-37474525"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2pPr>
            <a:lvl3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3pPr>
            <a:lvl4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4pPr>
            <a:lvl5pPr eaLnBrk="0" hangingPunct="0"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" charset="0"/>
              <a:defRPr sz="1000">
                <a:solidFill>
                  <a:schemeClr val="bg1"/>
                </a:solidFill>
                <a:latin typeface="Arial" charset="0"/>
                <a:cs typeface="Arial Unicode MS" pitchFamily="1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s-ES" altLang="es-MX" sz="900" b="1" dirty="0">
                <a:solidFill>
                  <a:schemeClr val="tx1"/>
                </a:solidFill>
                <a:ea typeface="ＭＳ Ｐゴシック" pitchFamily="1" charset="-128"/>
              </a:rPr>
              <a:t>Descripción del Proyecto: </a:t>
            </a:r>
          </a:p>
        </p:txBody>
      </p:sp>
      <p:pic>
        <p:nvPicPr>
          <p:cNvPr id="19" name="18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4450"/>
            <a:ext cx="936104" cy="432222"/>
          </a:xfrm>
          <a:prstGeom prst="rect">
            <a:avLst/>
          </a:prstGeom>
        </p:spPr>
      </p:pic>
      <p:sp>
        <p:nvSpPr>
          <p:cNvPr id="20" name="19 CuadroTexto"/>
          <p:cNvSpPr txBox="1"/>
          <p:nvPr/>
        </p:nvSpPr>
        <p:spPr>
          <a:xfrm>
            <a:off x="2483768" y="44450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Ficha de Seguimiento </a:t>
            </a:r>
            <a:r>
              <a:rPr lang="es-MX" sz="1400" b="1" smtClean="0"/>
              <a:t>de Inversiones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35350863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87</Words>
  <Application>Microsoft Office PowerPoint</Application>
  <PresentationFormat>Presentación en pantalla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Mireya</dc:creator>
  <cp:lastModifiedBy>Bety</cp:lastModifiedBy>
  <cp:revision>4</cp:revision>
  <dcterms:created xsi:type="dcterms:W3CDTF">2019-04-05T20:05:42Z</dcterms:created>
  <dcterms:modified xsi:type="dcterms:W3CDTF">2019-10-22T04:49:16Z</dcterms:modified>
</cp:coreProperties>
</file>